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1" roundtripDataSignature="AMtx7mjtiNhMOBh1fE3HX+FhHmLSmsHQ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5" name="Google Shape;9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0" name="Google Shape;150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75" name="Google Shape;175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82" name="Google Shape;182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7"/>
          <p:cNvSpPr txBox="1"/>
          <p:nvPr>
            <p:ph type="title"/>
          </p:nvPr>
        </p:nvSpPr>
        <p:spPr>
          <a:xfrm>
            <a:off x="342900" y="4960138"/>
            <a:ext cx="5829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7"/>
          <p:cNvSpPr/>
          <p:nvPr>
            <p:ph idx="2" type="pic"/>
          </p:nvPr>
        </p:nvSpPr>
        <p:spPr>
          <a:xfrm>
            <a:off x="0" y="-1"/>
            <a:ext cx="9141714" cy="4572000"/>
          </a:xfrm>
          <a:prstGeom prst="rect">
            <a:avLst/>
          </a:prstGeom>
          <a:solidFill>
            <a:srgbClr val="76CEEF"/>
          </a:solidFill>
          <a:ln>
            <a:noFill/>
          </a:ln>
        </p:spPr>
      </p:sp>
      <p:sp>
        <p:nvSpPr>
          <p:cNvPr id="19" name="Google Shape;19;p17"/>
          <p:cNvSpPr txBox="1"/>
          <p:nvPr>
            <p:ph idx="1" type="body"/>
          </p:nvPr>
        </p:nvSpPr>
        <p:spPr>
          <a:xfrm>
            <a:off x="6457950" y="4960138"/>
            <a:ext cx="2400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750"/>
              <a:buNone/>
              <a:defRPr sz="750"/>
            </a:lvl9pPr>
          </a:lstStyle>
          <a:p/>
        </p:txBody>
      </p:sp>
      <p:sp>
        <p:nvSpPr>
          <p:cNvPr id="20" name="Google Shape;20;p17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7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7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3" name="Google Shape;23;p17"/>
          <p:cNvCxnSpPr/>
          <p:nvPr/>
        </p:nvCxnSpPr>
        <p:spPr>
          <a:xfrm rot="10800000">
            <a:off x="629013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6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6"/>
          <p:cNvSpPr txBox="1"/>
          <p:nvPr>
            <p:ph idx="1" type="body"/>
          </p:nvPr>
        </p:nvSpPr>
        <p:spPr>
          <a:xfrm rot="5400000">
            <a:off x="2401444" y="652653"/>
            <a:ext cx="4023360" cy="72900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83" name="Google Shape;83;p26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6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6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7"/>
          <p:cNvSpPr txBox="1"/>
          <p:nvPr>
            <p:ph type="title"/>
          </p:nvPr>
        </p:nvSpPr>
        <p:spPr>
          <a:xfrm rot="5400000">
            <a:off x="4824414" y="2481263"/>
            <a:ext cx="5410200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45700" spcFirstLastPara="1" rIns="45700" wrap="square" tIns="9142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7"/>
          <p:cNvSpPr txBox="1"/>
          <p:nvPr>
            <p:ph idx="1" type="body"/>
          </p:nvPr>
        </p:nvSpPr>
        <p:spPr>
          <a:xfrm rot="5400000">
            <a:off x="881064" y="623888"/>
            <a:ext cx="5410200" cy="5686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89" name="Google Shape;89;p27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7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7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92" name="Google Shape;92;p27"/>
          <p:cNvCxnSpPr/>
          <p:nvPr/>
        </p:nvCxnSpPr>
        <p:spPr>
          <a:xfrm rot="10800000">
            <a:off x="7543800" y="173563"/>
            <a:ext cx="0" cy="6858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8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8"/>
          <p:cNvSpPr txBox="1"/>
          <p:nvPr>
            <p:ph idx="1" type="body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27" name="Google Shape;27;p18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8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8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9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rgbClr val="1482A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19"/>
          <p:cNvSpPr/>
          <p:nvPr/>
        </p:nvSpPr>
        <p:spPr>
          <a:xfrm>
            <a:off x="4762" y="0"/>
            <a:ext cx="9139239" cy="4572001"/>
          </a:xfrm>
          <a:custGeom>
            <a:rect b="b" l="l" r="r" t="t"/>
            <a:pathLst>
              <a:path extrusionOk="0" h="4572001" w="9139239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19"/>
          <p:cNvSpPr txBox="1"/>
          <p:nvPr>
            <p:ph type="ctrTitle"/>
          </p:nvPr>
        </p:nvSpPr>
        <p:spPr>
          <a:xfrm>
            <a:off x="342900" y="4960137"/>
            <a:ext cx="5829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  <a:defRPr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9"/>
          <p:cNvSpPr txBox="1"/>
          <p:nvPr>
            <p:ph idx="1" type="subTitle"/>
          </p:nvPr>
        </p:nvSpPr>
        <p:spPr>
          <a:xfrm>
            <a:off x="6457950" y="4960137"/>
            <a:ext cx="2400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0C0C0C"/>
                </a:solidFill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35" name="Google Shape;35;p19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9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9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8" name="Google Shape;38;p19"/>
          <p:cNvCxnSpPr/>
          <p:nvPr/>
        </p:nvCxnSpPr>
        <p:spPr>
          <a:xfrm rot="10800000">
            <a:off x="629013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rgbClr val="1482AB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20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rgbClr val="1D9AA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20"/>
          <p:cNvSpPr/>
          <p:nvPr/>
        </p:nvSpPr>
        <p:spPr>
          <a:xfrm>
            <a:off x="4762" y="0"/>
            <a:ext cx="9139239" cy="4572001"/>
          </a:xfrm>
          <a:custGeom>
            <a:rect b="b" l="l" r="r" t="t"/>
            <a:pathLst>
              <a:path extrusionOk="0" h="4572001" w="9139239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p20"/>
          <p:cNvSpPr txBox="1"/>
          <p:nvPr>
            <p:ph type="title"/>
          </p:nvPr>
        </p:nvSpPr>
        <p:spPr>
          <a:xfrm>
            <a:off x="342900" y="4960137"/>
            <a:ext cx="5829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  <a:defRPr b="0" sz="4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20"/>
          <p:cNvSpPr txBox="1"/>
          <p:nvPr>
            <p:ph idx="1" type="body"/>
          </p:nvPr>
        </p:nvSpPr>
        <p:spPr>
          <a:xfrm>
            <a:off x="6457950" y="4960137"/>
            <a:ext cx="2400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4" name="Google Shape;44;p20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0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0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7" name="Google Shape;47;p20"/>
          <p:cNvCxnSpPr/>
          <p:nvPr/>
        </p:nvCxnSpPr>
        <p:spPr>
          <a:xfrm rot="10800000">
            <a:off x="629013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rgbClr val="1482AB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1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1"/>
          <p:cNvSpPr txBox="1"/>
          <p:nvPr>
            <p:ph idx="1" type="body"/>
          </p:nvPr>
        </p:nvSpPr>
        <p:spPr>
          <a:xfrm>
            <a:off x="768096" y="2286000"/>
            <a:ext cx="35661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51" name="Google Shape;51;p21"/>
          <p:cNvSpPr txBox="1"/>
          <p:nvPr>
            <p:ph idx="2" type="body"/>
          </p:nvPr>
        </p:nvSpPr>
        <p:spPr>
          <a:xfrm>
            <a:off x="4491990" y="2286000"/>
            <a:ext cx="356616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1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2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2"/>
          <p:cNvSpPr txBox="1"/>
          <p:nvPr>
            <p:ph idx="1" type="body"/>
          </p:nvPr>
        </p:nvSpPr>
        <p:spPr>
          <a:xfrm>
            <a:off x="768096" y="2179636"/>
            <a:ext cx="3566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b="0" sz="220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8" name="Google Shape;58;p22"/>
          <p:cNvSpPr txBox="1"/>
          <p:nvPr>
            <p:ph idx="2" type="body"/>
          </p:nvPr>
        </p:nvSpPr>
        <p:spPr>
          <a:xfrm>
            <a:off x="768096" y="2967788"/>
            <a:ext cx="3566160" cy="3341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3" type="body"/>
          </p:nvPr>
        </p:nvSpPr>
        <p:spPr>
          <a:xfrm>
            <a:off x="4491990" y="2179636"/>
            <a:ext cx="356616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 b="0" sz="220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0" name="Google Shape;60;p22"/>
          <p:cNvSpPr txBox="1"/>
          <p:nvPr>
            <p:ph idx="4" type="body"/>
          </p:nvPr>
        </p:nvSpPr>
        <p:spPr>
          <a:xfrm>
            <a:off x="4491990" y="2967788"/>
            <a:ext cx="3566160" cy="3341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61" name="Google Shape;61;p22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2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3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3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3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4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4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5"/>
          <p:cNvSpPr txBox="1"/>
          <p:nvPr>
            <p:ph type="title"/>
          </p:nvPr>
        </p:nvSpPr>
        <p:spPr>
          <a:xfrm>
            <a:off x="768096" y="471509"/>
            <a:ext cx="329184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600"/>
              <a:buFont typeface="Twentieth Century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5"/>
          <p:cNvSpPr txBox="1"/>
          <p:nvPr>
            <p:ph idx="1" type="body"/>
          </p:nvPr>
        </p:nvSpPr>
        <p:spPr>
          <a:xfrm>
            <a:off x="4286250" y="822960"/>
            <a:ext cx="4258818" cy="5184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 "/>
              <a:defRPr sz="2000"/>
            </a:lvl1pPr>
            <a:lvl2pPr indent="-3302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600"/>
              <a:buChar char="🢝"/>
              <a:defRPr sz="1600"/>
            </a:lvl2pPr>
            <a:lvl3pPr indent="-3048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Char char="🢝"/>
              <a:defRPr sz="1200"/>
            </a:lvl3pPr>
            <a:lvl4pPr indent="-3048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Char char="🢝"/>
              <a:defRPr sz="1200"/>
            </a:lvl4pPr>
            <a:lvl5pPr indent="-3048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Char char="🢝"/>
              <a:defRPr sz="1200"/>
            </a:lvl5pPr>
            <a:lvl6pPr indent="-3048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Char char="🢝"/>
              <a:defRPr sz="1200"/>
            </a:lvl6pPr>
            <a:lvl7pPr indent="-3048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Char char="🢝"/>
              <a:defRPr sz="1200"/>
            </a:lvl7pPr>
            <a:lvl8pPr indent="-3048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Char char="🢝"/>
              <a:defRPr sz="1200"/>
            </a:lvl8pPr>
            <a:lvl9pPr indent="-3048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200"/>
              <a:buChar char="🢝"/>
              <a:defRPr sz="1200"/>
            </a:lvl9pPr>
          </a:lstStyle>
          <a:p/>
        </p:txBody>
      </p:sp>
      <p:sp>
        <p:nvSpPr>
          <p:cNvPr id="76" name="Google Shape;76;p25"/>
          <p:cNvSpPr txBox="1"/>
          <p:nvPr>
            <p:ph idx="2" type="body"/>
          </p:nvPr>
        </p:nvSpPr>
        <p:spPr>
          <a:xfrm>
            <a:off x="768096" y="2257506"/>
            <a:ext cx="3291840" cy="37622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8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7" name="Google Shape;77;p25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  <a:defRPr b="0" i="0" sz="44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6"/>
          <p:cNvSpPr txBox="1"/>
          <p:nvPr>
            <p:ph idx="1" type="body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wentieth Century"/>
              <a:buChar char=" "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3302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🢝"/>
              <a:defRPr b="0" i="0" sz="16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3048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3048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048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-3048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-3048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-3048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200"/>
              <a:buFont typeface="Noto Sans Symbols"/>
              <a:buChar char="🢝"/>
              <a:defRPr b="0" i="0" sz="1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2" name="Google Shape;12;p16"/>
          <p:cNvSpPr txBox="1"/>
          <p:nvPr>
            <p:ph idx="10" type="dt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3" name="Google Shape;13;p16"/>
          <p:cNvSpPr txBox="1"/>
          <p:nvPr>
            <p:ph idx="11" type="ftr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4" name="Google Shape;14;p16"/>
          <p:cNvSpPr txBox="1"/>
          <p:nvPr>
            <p:ph idx="12" type="sldNum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5" name="Google Shape;15;p16"/>
          <p:cNvCxnSpPr/>
          <p:nvPr/>
        </p:nvCxnSpPr>
        <p:spPr>
          <a:xfrm rot="10800000">
            <a:off x="571500" y="826324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mailto:jphillips@vfmac.edu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www.youtube.com/watch?v=oQbei5JGiT8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"/>
          <p:cNvSpPr/>
          <p:nvPr/>
        </p:nvSpPr>
        <p:spPr>
          <a:xfrm>
            <a:off x="0" y="857251"/>
            <a:ext cx="9144000" cy="4596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350" u="none" cap="none" strike="noStrike">
              <a:solidFill>
                <a:srgbClr val="AF1E2D"/>
              </a:solidFill>
              <a:latin typeface="Rockwell"/>
              <a:ea typeface="Rockwell"/>
              <a:cs typeface="Rockwell"/>
              <a:sym typeface="Rockwell"/>
            </a:endParaRPr>
          </a:p>
        </p:txBody>
      </p:sp>
      <p:sp>
        <p:nvSpPr>
          <p:cNvPr id="98" name="Google Shape;98;p1"/>
          <p:cNvSpPr txBox="1"/>
          <p:nvPr>
            <p:ph type="title"/>
          </p:nvPr>
        </p:nvSpPr>
        <p:spPr>
          <a:xfrm>
            <a:off x="342900" y="857251"/>
            <a:ext cx="5829300" cy="5565927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9600"/>
              <a:buFont typeface="Twentieth Century"/>
              <a:buNone/>
            </a:pPr>
            <a:r>
              <a:rPr lang="en-US" sz="5175"/>
              <a:t>TITLE IX AND SEXUAL MISCONDUCT, TRAINING</a:t>
            </a:r>
            <a:br>
              <a:rPr lang="en-US" sz="5175"/>
            </a:br>
            <a:r>
              <a:rPr lang="en-US" sz="5175"/>
              <a:t>FOR EMPLOYEES</a:t>
            </a:r>
            <a:endParaRPr sz="5175"/>
          </a:p>
        </p:txBody>
      </p:sp>
      <p:sp>
        <p:nvSpPr>
          <p:cNvPr id="99" name="Google Shape;99;p1"/>
          <p:cNvSpPr txBox="1"/>
          <p:nvPr>
            <p:ph idx="1" type="body"/>
          </p:nvPr>
        </p:nvSpPr>
        <p:spPr>
          <a:xfrm>
            <a:off x="6457950" y="4960138"/>
            <a:ext cx="24003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70"/>
              <a:buNone/>
            </a:pPr>
            <a:r>
              <a:rPr lang="en-US"/>
              <a:t>Presented by Dr. Jesse Phillips, Title IX Coordinator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7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0"/>
          <p:cNvSpPr txBox="1"/>
          <p:nvPr>
            <p:ph type="title"/>
          </p:nvPr>
        </p:nvSpPr>
        <p:spPr>
          <a:xfrm>
            <a:off x="802386" y="1220724"/>
            <a:ext cx="7543800" cy="1207008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400"/>
              <a:buFont typeface="Twentieth Century"/>
              <a:buNone/>
            </a:pPr>
            <a:r>
              <a:rPr lang="en-US"/>
              <a:t>NON-RETALIATION</a:t>
            </a:r>
            <a:endParaRPr/>
          </a:p>
        </p:txBody>
      </p:sp>
      <p:sp>
        <p:nvSpPr>
          <p:cNvPr id="153" name="Google Shape;153;p10"/>
          <p:cNvSpPr txBox="1"/>
          <p:nvPr>
            <p:ph idx="1" type="body"/>
          </p:nvPr>
        </p:nvSpPr>
        <p:spPr>
          <a:xfrm>
            <a:off x="802386" y="2448306"/>
            <a:ext cx="7543800" cy="303809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rmAutofit/>
          </a:bodyPr>
          <a:lstStyle/>
          <a:p>
            <a:pPr indent="-137160" lvl="0" marL="13716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00"/>
              <a:buChar char="▪"/>
            </a:pPr>
            <a:r>
              <a:rPr lang="en-US"/>
              <a:t>It is a violation of the Title IX Policy to retaliate in any way against someone because they have filed a report. </a:t>
            </a:r>
            <a:endParaRPr/>
          </a:p>
          <a:p>
            <a:pPr indent="-137160" lvl="0" marL="137160" rtl="0" algn="l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SzPts val="1700"/>
              <a:buChar char="▪"/>
            </a:pPr>
            <a:r>
              <a:rPr lang="en-US"/>
              <a:t>It is a violation of the Title IX Policy to retaliate in any way against the person who is alleged to have violated the policy. </a:t>
            </a:r>
            <a:endParaRPr/>
          </a:p>
          <a:p>
            <a:pPr indent="-137160" lvl="0" marL="137160" rtl="0" algn="l">
              <a:lnSpc>
                <a:spcPct val="90000"/>
              </a:lnSpc>
              <a:spcBef>
                <a:spcPts val="1100"/>
              </a:spcBef>
              <a:spcAft>
                <a:spcPts val="200"/>
              </a:spcAft>
              <a:buSzPts val="1700"/>
              <a:buChar char="▪"/>
            </a:pPr>
            <a:r>
              <a:rPr lang="en-US"/>
              <a:t>It is a violation of the Title IX Policy to retaliate in any way against someone who participated in an investigation.</a:t>
            </a:r>
            <a:endParaRPr/>
          </a:p>
        </p:txBody>
      </p:sp>
      <p:sp>
        <p:nvSpPr>
          <p:cNvPr id="154" name="Google Shape;154;p10"/>
          <p:cNvSpPr txBox="1"/>
          <p:nvPr>
            <p:ph idx="12" type="sldNum"/>
          </p:nvPr>
        </p:nvSpPr>
        <p:spPr>
          <a:xfrm>
            <a:off x="8483346" y="5561838"/>
            <a:ext cx="48006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</a:pPr>
            <a:r>
              <a:rPr lang="en-US"/>
              <a:t>EMPLOYEE SANCTIONS / RESPONSIVE ACTIONS</a:t>
            </a:r>
            <a:endParaRPr/>
          </a:p>
        </p:txBody>
      </p:sp>
      <p:sp>
        <p:nvSpPr>
          <p:cNvPr id="160" name="Google Shape;160;p11"/>
          <p:cNvSpPr txBox="1"/>
          <p:nvPr>
            <p:ph idx="1" type="body"/>
          </p:nvPr>
        </p:nvSpPr>
        <p:spPr>
          <a:xfrm>
            <a:off x="768096" y="1927274"/>
            <a:ext cx="7290055" cy="43820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 fontScale="40000" lnSpcReduction="20000"/>
          </a:bodyPr>
          <a:lstStyle/>
          <a:p>
            <a:pPr indent="-14224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Char char=" "/>
            </a:pPr>
            <a:r>
              <a:rPr lang="en-US" sz="5600"/>
              <a:t>Responsive actions for employees who engage in sex discrimination, harassment, or retaliation may include:</a:t>
            </a:r>
            <a:endParaRPr/>
          </a:p>
          <a:p>
            <a:pPr indent="-1422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 sz="5600"/>
              <a:t>• Verbal or Written Warning</a:t>
            </a:r>
            <a:endParaRPr/>
          </a:p>
          <a:p>
            <a:pPr indent="-1422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 sz="5600"/>
              <a:t>• Performance Improvement Plan</a:t>
            </a:r>
            <a:endParaRPr/>
          </a:p>
          <a:p>
            <a:pPr indent="-1422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 sz="5600"/>
              <a:t>• Enhanced Supervision, Observation, or Review</a:t>
            </a:r>
            <a:endParaRPr/>
          </a:p>
          <a:p>
            <a:pPr indent="-1422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 sz="5600"/>
              <a:t>• Required Counseling</a:t>
            </a:r>
            <a:endParaRPr/>
          </a:p>
          <a:p>
            <a:pPr indent="-1422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 sz="5600"/>
              <a:t>• Required Training or Education</a:t>
            </a:r>
            <a:endParaRPr/>
          </a:p>
          <a:p>
            <a:pPr indent="-1422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 sz="5600"/>
              <a:t>• Probation</a:t>
            </a:r>
            <a:endParaRPr/>
          </a:p>
          <a:p>
            <a:pPr indent="-1422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 sz="5600"/>
              <a:t>• Denial of Pay Increase/Pay Grade</a:t>
            </a:r>
            <a:endParaRPr/>
          </a:p>
          <a:p>
            <a:pPr indent="-14224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 sz="5600"/>
              <a:t>• Loss of Supervisory Responsibility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</a:pPr>
            <a:r>
              <a:rPr lang="en-US"/>
              <a:t>EMPLOYEE SANCTIONS / RESPONSIVE ACTIONS</a:t>
            </a:r>
            <a:endParaRPr/>
          </a:p>
        </p:txBody>
      </p:sp>
      <p:sp>
        <p:nvSpPr>
          <p:cNvPr id="166" name="Google Shape;166;p12"/>
          <p:cNvSpPr txBox="1"/>
          <p:nvPr>
            <p:ph idx="1" type="body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1270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• Demotion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• Transfer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• Shift or Schedule Adjustments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• Reassignment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• Assignment to a New Supervisor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• Restriction of Stipends, Research, and/or Professional Development Resources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• Suspension/Administrative Leave with Pay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• Termination</a:t>
            </a:r>
            <a:endParaRPr/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3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</a:pPr>
            <a:r>
              <a:rPr lang="en-US" sz="4400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HOW EMPLOYEES CAN SUPPORT TITLE IX COMPLIANCE</a:t>
            </a:r>
            <a:endParaRPr/>
          </a:p>
        </p:txBody>
      </p:sp>
      <p:sp>
        <p:nvSpPr>
          <p:cNvPr id="172" name="Google Shape;172;p13"/>
          <p:cNvSpPr txBox="1"/>
          <p:nvPr>
            <p:ph idx="1" type="body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1270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Know your duty to report Title IX violations.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Promote a respectful and harassment-free workplace.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Cooperate with investigations honestly and promptly.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Encourage others to seek help and report concerns.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4"/>
          <p:cNvSpPr txBox="1"/>
          <p:nvPr>
            <p:ph type="title"/>
          </p:nvPr>
        </p:nvSpPr>
        <p:spPr>
          <a:xfrm>
            <a:off x="802386" y="1220724"/>
            <a:ext cx="7543800" cy="1207008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400"/>
              <a:buFont typeface="Twentieth Century"/>
              <a:buNone/>
            </a:pPr>
            <a:r>
              <a:rPr lang="en-US"/>
              <a:t>WHERE TO REPORT</a:t>
            </a:r>
            <a:endParaRPr/>
          </a:p>
        </p:txBody>
      </p:sp>
      <p:sp>
        <p:nvSpPr>
          <p:cNvPr id="178" name="Google Shape;178;p14"/>
          <p:cNvSpPr txBox="1"/>
          <p:nvPr>
            <p:ph idx="1" type="body"/>
          </p:nvPr>
        </p:nvSpPr>
        <p:spPr>
          <a:xfrm>
            <a:off x="802386" y="2448306"/>
            <a:ext cx="7543800" cy="303817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Autofit/>
          </a:bodyPr>
          <a:lstStyle/>
          <a:p>
            <a:pPr indent="-68342" lvl="0" marL="13716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425"/>
              <a:buNone/>
            </a:pPr>
            <a:r>
              <a:t/>
            </a:r>
            <a:endParaRPr sz="825"/>
          </a:p>
          <a:p>
            <a:pPr indent="0" lvl="0" marL="0" rtl="0" algn="l">
              <a:lnSpc>
                <a:spcPct val="70000"/>
              </a:lnSpc>
              <a:spcBef>
                <a:spcPts val="1100"/>
              </a:spcBef>
              <a:spcAft>
                <a:spcPts val="0"/>
              </a:spcAft>
              <a:buSzPts val="425"/>
              <a:buNone/>
            </a:pPr>
            <a:r>
              <a:rPr lang="en-US" sz="1050" u="sng">
                <a:latin typeface="Times New Roman"/>
                <a:ea typeface="Times New Roman"/>
                <a:cs typeface="Times New Roman"/>
                <a:sym typeface="Times New Roman"/>
              </a:rPr>
              <a:t>Title IX Coordinator</a:t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0000"/>
              </a:lnSpc>
              <a:spcBef>
                <a:spcPts val="1100"/>
              </a:spcBef>
              <a:spcAft>
                <a:spcPts val="0"/>
              </a:spcAft>
              <a:buSzPts val="425"/>
              <a:buNone/>
            </a:pPr>
            <a:r>
              <a:rPr lang="en-US" sz="1050">
                <a:latin typeface="Times New Roman"/>
                <a:ea typeface="Times New Roman"/>
                <a:cs typeface="Times New Roman"/>
                <a:sym typeface="Times New Roman"/>
              </a:rPr>
              <a:t>Jesse Phillips</a:t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0000"/>
              </a:lnSpc>
              <a:spcBef>
                <a:spcPts val="1100"/>
              </a:spcBef>
              <a:spcAft>
                <a:spcPts val="0"/>
              </a:spcAft>
              <a:buSzPts val="425"/>
              <a:buNone/>
            </a:pPr>
            <a:r>
              <a:rPr lang="en-US" sz="1050">
                <a:latin typeface="Times New Roman"/>
                <a:ea typeface="Times New Roman"/>
                <a:cs typeface="Times New Roman"/>
                <a:sym typeface="Times New Roman"/>
              </a:rPr>
              <a:t>Medenbach Hall</a:t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0000"/>
              </a:lnSpc>
              <a:spcBef>
                <a:spcPts val="1100"/>
              </a:spcBef>
              <a:spcAft>
                <a:spcPts val="0"/>
              </a:spcAft>
              <a:buSzPts val="425"/>
              <a:buNone/>
            </a:pPr>
            <a:r>
              <a:rPr lang="en-US" sz="1050">
                <a:latin typeface="Times New Roman"/>
                <a:ea typeface="Times New Roman"/>
                <a:cs typeface="Times New Roman"/>
                <a:sym typeface="Times New Roman"/>
              </a:rPr>
              <a:t>610-989-1467</a:t>
            </a:r>
            <a:endParaRPr sz="13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0000"/>
              </a:lnSpc>
              <a:spcBef>
                <a:spcPts val="1100"/>
              </a:spcBef>
              <a:spcAft>
                <a:spcPts val="0"/>
              </a:spcAft>
              <a:buSzPts val="425"/>
              <a:buNone/>
            </a:pPr>
            <a:r>
              <a:rPr lang="en-US" sz="1050" u="sng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/>
              </a:rPr>
              <a:t>jphillips@vfmac.edu</a:t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0000"/>
              </a:lnSpc>
              <a:spcBef>
                <a:spcPts val="1100"/>
              </a:spcBef>
              <a:spcAft>
                <a:spcPts val="0"/>
              </a:spcAft>
              <a:buSzPts val="425"/>
              <a:buNone/>
            </a:pPr>
            <a:r>
              <a:t/>
            </a:r>
            <a:endParaRPr sz="10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70000"/>
              </a:lnSpc>
              <a:spcBef>
                <a:spcPts val="1100"/>
              </a:spcBef>
              <a:spcAft>
                <a:spcPts val="0"/>
              </a:spcAft>
              <a:buSzPts val="425"/>
              <a:buNone/>
            </a:pPr>
            <a:r>
              <a:rPr lang="en-US" sz="1050">
                <a:latin typeface="Times New Roman"/>
                <a:ea typeface="Times New Roman"/>
                <a:cs typeface="Times New Roman"/>
                <a:sym typeface="Times New Roman"/>
              </a:rPr>
              <a:t>Report through the Title IX grievance form at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425"/>
              <a:buNone/>
            </a:pPr>
            <a:r>
              <a:rPr lang="en-US" sz="1050">
                <a:latin typeface="Times New Roman"/>
                <a:ea typeface="Times New Roman"/>
                <a:cs typeface="Times New Roman"/>
                <a:sym typeface="Times New Roman"/>
              </a:rPr>
              <a:t>https://vfmcollege.edu/about/college-policies/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1100"/>
              </a:spcBef>
              <a:spcAft>
                <a:spcPts val="0"/>
              </a:spcAft>
              <a:buSzPts val="425"/>
              <a:buNone/>
            </a:pPr>
            <a:r>
              <a:t/>
            </a:r>
            <a:endParaRPr sz="1200" u="sng"/>
          </a:p>
          <a:p>
            <a:pPr indent="0" lvl="0" marL="0" rtl="0" algn="l">
              <a:lnSpc>
                <a:spcPct val="70000"/>
              </a:lnSpc>
              <a:spcBef>
                <a:spcPts val="1100"/>
              </a:spcBef>
              <a:spcAft>
                <a:spcPts val="0"/>
              </a:spcAft>
              <a:buSzPts val="425"/>
              <a:buNone/>
            </a:pPr>
            <a:r>
              <a:t/>
            </a:r>
            <a:endParaRPr sz="1050"/>
          </a:p>
          <a:p>
            <a:pPr indent="0" lvl="0" marL="0" rtl="0" algn="l">
              <a:lnSpc>
                <a:spcPct val="70000"/>
              </a:lnSpc>
              <a:spcBef>
                <a:spcPts val="1100"/>
              </a:spcBef>
              <a:spcAft>
                <a:spcPts val="0"/>
              </a:spcAft>
              <a:buSzPts val="425"/>
              <a:buNone/>
            </a:pPr>
            <a:r>
              <a:t/>
            </a:r>
            <a:endParaRPr sz="1050"/>
          </a:p>
          <a:p>
            <a:pPr indent="0" lvl="0" marL="0" rtl="0" algn="l">
              <a:lnSpc>
                <a:spcPct val="70000"/>
              </a:lnSpc>
              <a:spcBef>
                <a:spcPts val="1100"/>
              </a:spcBef>
              <a:spcAft>
                <a:spcPts val="0"/>
              </a:spcAft>
              <a:buSzPts val="425"/>
              <a:buNone/>
            </a:pPr>
            <a:r>
              <a:t/>
            </a:r>
            <a:endParaRPr sz="825"/>
          </a:p>
          <a:p>
            <a:pPr indent="-68342" lvl="0" marL="137160" rtl="0" algn="l">
              <a:lnSpc>
                <a:spcPct val="70000"/>
              </a:lnSpc>
              <a:spcBef>
                <a:spcPts val="1100"/>
              </a:spcBef>
              <a:spcAft>
                <a:spcPts val="200"/>
              </a:spcAft>
              <a:buSzPts val="425"/>
              <a:buNone/>
            </a:pPr>
            <a:r>
              <a:t/>
            </a:r>
            <a:endParaRPr sz="825"/>
          </a:p>
        </p:txBody>
      </p:sp>
      <p:sp>
        <p:nvSpPr>
          <p:cNvPr id="179" name="Google Shape;179;p14"/>
          <p:cNvSpPr txBox="1"/>
          <p:nvPr>
            <p:ph idx="12" type="sldNum"/>
          </p:nvPr>
        </p:nvSpPr>
        <p:spPr>
          <a:xfrm>
            <a:off x="8483346" y="5561838"/>
            <a:ext cx="48006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5"/>
          <p:cNvSpPr txBox="1"/>
          <p:nvPr>
            <p:ph type="title"/>
          </p:nvPr>
        </p:nvSpPr>
        <p:spPr>
          <a:xfrm>
            <a:off x="802386" y="1220724"/>
            <a:ext cx="7543800" cy="1207008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400"/>
              <a:buFont typeface="Twentieth Century"/>
              <a:buNone/>
            </a:pPr>
            <a:r>
              <a:rPr lang="en-US"/>
              <a:t>CONSENT- ITS SIMPLE AS TEA</a:t>
            </a:r>
            <a:endParaRPr/>
          </a:p>
        </p:txBody>
      </p:sp>
      <p:sp>
        <p:nvSpPr>
          <p:cNvPr id="185" name="Google Shape;185;p15"/>
          <p:cNvSpPr txBox="1"/>
          <p:nvPr>
            <p:ph idx="1" type="body"/>
          </p:nvPr>
        </p:nvSpPr>
        <p:spPr>
          <a:xfrm>
            <a:off x="802386" y="2448306"/>
            <a:ext cx="7543800" cy="303809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50" spcFirstLastPara="1" rIns="68550" wrap="square" tIns="34275">
            <a:normAutofit/>
          </a:bodyPr>
          <a:lstStyle/>
          <a:p>
            <a:pPr indent="-137160" lvl="0" marL="13716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00"/>
              <a:buChar char="▪"/>
            </a:pPr>
            <a:r>
              <a:rPr lang="en-US" u="sng">
                <a:solidFill>
                  <a:schemeClr val="hlink"/>
                </a:solidFill>
                <a:hlinkClick r:id="rId3"/>
              </a:rPr>
              <a:t>Tea</a:t>
            </a:r>
            <a:endParaRPr/>
          </a:p>
        </p:txBody>
      </p:sp>
      <p:sp>
        <p:nvSpPr>
          <p:cNvPr id="186" name="Google Shape;186;p15"/>
          <p:cNvSpPr txBox="1"/>
          <p:nvPr>
            <p:ph idx="12" type="sldNum"/>
          </p:nvPr>
        </p:nvSpPr>
        <p:spPr>
          <a:xfrm>
            <a:off x="8483346" y="5561838"/>
            <a:ext cx="48006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50" spcFirstLastPara="1" rIns="68550" wrap="square" tIns="3427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</a:pPr>
            <a:r>
              <a:rPr lang="en-US" sz="4400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TITLE IX APPLIES TO EMPLOYEES</a:t>
            </a:r>
            <a:endParaRPr/>
          </a:p>
        </p:txBody>
      </p:sp>
      <p:sp>
        <p:nvSpPr>
          <p:cNvPr id="105" name="Google Shape;105;p2"/>
          <p:cNvSpPr txBox="1"/>
          <p:nvPr>
            <p:ph idx="1" type="body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1270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Title IX protects employees as well as students from sex-based discrimination.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Includes sexual harassment, sexual assault, dating violence, domestic violence, and stalking.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Applies to conduct in education programs or activities, including work environments.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Employees may be complainants, respondents, or witnesses.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</a:pPr>
            <a:r>
              <a:rPr lang="en-US" sz="4400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EMPLOYEE REPORTING OBLIGATIONS</a:t>
            </a:r>
            <a:endParaRPr/>
          </a:p>
        </p:txBody>
      </p:sp>
      <p:sp>
        <p:nvSpPr>
          <p:cNvPr id="111" name="Google Shape;111;p3"/>
          <p:cNvSpPr txBox="1"/>
          <p:nvPr>
            <p:ph idx="1" type="body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1270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All VFMC employees are Responsible Employees.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Must promptly report any known or suspected Title IX violations to the Title IX Coordinator.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Failure to report may lead to disciplinary action.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Reporting helps ensure a safe campus and fair process.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</a:pPr>
            <a:r>
              <a:rPr lang="en-US" sz="4400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KEY DEFINITIONS (PART 1)</a:t>
            </a:r>
            <a:endParaRPr/>
          </a:p>
        </p:txBody>
      </p:sp>
      <p:sp>
        <p:nvSpPr>
          <p:cNvPr id="117" name="Google Shape;117;p4"/>
          <p:cNvSpPr txBox="1"/>
          <p:nvPr>
            <p:ph idx="1" type="body"/>
          </p:nvPr>
        </p:nvSpPr>
        <p:spPr>
          <a:xfrm>
            <a:off x="768096" y="1659988"/>
            <a:ext cx="7290055" cy="46493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 fontScale="85000" lnSpcReduction="20000"/>
          </a:bodyPr>
          <a:lstStyle/>
          <a:p>
            <a:pPr indent="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-10795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Title IX: A federal civil rights law that prohibits sex-based discrimination in federally funded education programs or activities.</a:t>
            </a:r>
            <a:endParaRPr/>
          </a:p>
          <a:p>
            <a:pPr indent="-10795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Title VII: Part of the Civil Rights Act of 1964; prohibits employment discrimination based on race, color, religion, sex, or national origin.</a:t>
            </a:r>
            <a:endParaRPr/>
          </a:p>
          <a:p>
            <a:pPr indent="-10795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Clery Act: Requires colleges and universities to disclose information about crime on and around their campuses.</a:t>
            </a:r>
            <a:endParaRPr/>
          </a:p>
          <a:p>
            <a:pPr indent="-10795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VAWA: Violence Against Women Act; enhances protections for victims of sexual assault, domestic violence, dating violence, and stalking.</a:t>
            </a:r>
            <a:endParaRPr/>
          </a:p>
          <a:p>
            <a:pPr indent="-10795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Complainant: An individual who is alleged to be the victim of conduct that could constitute sexual harassment or sex discrimination.</a:t>
            </a:r>
            <a:endParaRPr/>
          </a:p>
          <a:p>
            <a:pPr indent="-10795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Respondent: An individual who has been reported to be the perpetrator of conduct that could constitute sexual harassment or sex discrimination.</a:t>
            </a:r>
            <a:endParaRPr/>
          </a:p>
          <a:p>
            <a:pPr indent="-10795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Hearing Officer: A trained, neutral party who conducts live hearings and issues determinations regarding responsibility in Title IX cases.</a:t>
            </a:r>
            <a:endParaRPr/>
          </a:p>
          <a:p>
            <a:pPr indent="-10795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Advisor: An individual who supports a complainant or respondent during the Title IX grievance process, including conducting cross-examination at hearings.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</a:pPr>
            <a:r>
              <a:rPr lang="en-US" sz="4400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KEY DEFINITIONS (PART 2)</a:t>
            </a:r>
            <a:endParaRPr/>
          </a:p>
        </p:txBody>
      </p:sp>
      <p:sp>
        <p:nvSpPr>
          <p:cNvPr id="123" name="Google Shape;123;p5"/>
          <p:cNvSpPr txBox="1"/>
          <p:nvPr>
            <p:ph idx="1" type="body"/>
          </p:nvPr>
        </p:nvSpPr>
        <p:spPr>
          <a:xfrm>
            <a:off x="768096" y="1575582"/>
            <a:ext cx="7290055" cy="47337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 fontScale="77500" lnSpcReduction="20000"/>
          </a:bodyPr>
          <a:lstStyle/>
          <a:p>
            <a:pPr indent="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  <a:p>
            <a:pPr indent="-98425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Sexual Harassment: Unwelcome conduct on the basis of sex that is so severe, pervasive, and objectively offensive that it effectively denies equal access.</a:t>
            </a:r>
            <a:endParaRPr/>
          </a:p>
          <a:p>
            <a:pPr indent="-98425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Sexual Assault: Any nonconsensual sexual act proscribed by federal, tribal, or state law, including when the victim lacks capacity to consent.</a:t>
            </a:r>
            <a:endParaRPr/>
          </a:p>
          <a:p>
            <a:pPr indent="-98425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Dating Violence: Violence committed by a person who is or has been in a romantic or intimate relationship with the victim.</a:t>
            </a:r>
            <a:endParaRPr/>
          </a:p>
          <a:p>
            <a:pPr indent="-98425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Domestic Violence: Violence committed by a current or former spouse or intimate partner, or by a person with whom the victim shares a child or residence.</a:t>
            </a:r>
            <a:endParaRPr/>
          </a:p>
          <a:p>
            <a:pPr indent="-98425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Stalking: A course of conduct directed at a specific person that would cause a reasonable person to fear for their safety or suffer substantial emotional distress.</a:t>
            </a:r>
            <a:endParaRPr/>
          </a:p>
          <a:p>
            <a:pPr indent="-98425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Formal Complaint: A document filed by a complainant or signed by the Title IX Coordinator alleging sexual harassment against a respondent and requesting investigation.</a:t>
            </a:r>
            <a:endParaRPr/>
          </a:p>
          <a:p>
            <a:pPr indent="-98425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Formal Resolution: The full grievance process, including investigation, live hearing, and determination of responsibility.</a:t>
            </a:r>
            <a:endParaRPr/>
          </a:p>
          <a:p>
            <a:pPr indent="-98425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ct val="100000"/>
              <a:buChar char=" "/>
            </a:pPr>
            <a:r>
              <a:rPr lang="en-US"/>
              <a:t>Informal Resolution: A voluntary process to resolve complaints without a full investigation and hearing, available only with the written consent of both parties.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</a:pPr>
            <a:r>
              <a:rPr lang="en-US" sz="4400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WHEN EMPLOYEES ARE INVOLVED IN INCIDENTS</a:t>
            </a:r>
            <a:endParaRPr/>
          </a:p>
        </p:txBody>
      </p:sp>
      <p:sp>
        <p:nvSpPr>
          <p:cNvPr id="129" name="Google Shape;129;p6"/>
          <p:cNvSpPr txBox="1"/>
          <p:nvPr>
            <p:ph idx="1" type="body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1270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If two employees are involved, Title IX Coordinator determines jurisdiction.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If behavior occurs outside VFMC’s control (e.g., off-campus), Title IX may still apply if it affects work.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Title VII and employee conduct policies may also apply.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7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</a:pPr>
            <a:r>
              <a:rPr lang="en-US" sz="4400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FORMAL COMPLAINT PROCESS FOR EMPLOYEES</a:t>
            </a:r>
            <a:endParaRPr/>
          </a:p>
        </p:txBody>
      </p:sp>
      <p:sp>
        <p:nvSpPr>
          <p:cNvPr id="135" name="Google Shape;135;p7"/>
          <p:cNvSpPr txBox="1"/>
          <p:nvPr>
            <p:ph idx="1" type="body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1270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 A formal complaint triggers the grievance process.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Investigator gathers evidence, interviews parties and witnesses.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Parties have equal rights to advisors, evidence review, and participation.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</a:pPr>
            <a:r>
              <a:rPr lang="en-US" sz="4400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LIVE HEARING REQUIREMENTS FOR EMPLOYEE CASES</a:t>
            </a:r>
            <a:endParaRPr/>
          </a:p>
        </p:txBody>
      </p:sp>
      <p:sp>
        <p:nvSpPr>
          <p:cNvPr id="141" name="Google Shape;141;p8"/>
          <p:cNvSpPr txBox="1"/>
          <p:nvPr>
            <p:ph idx="1" type="body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1270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Conducted by a neutral Hearing Officer (not the investigator or Title IX Coordinator).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Each party’s advisor conducts cross-examination.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If an employee has no advisor, one is provided at no cost.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Hearing is recorded and shared with both parties.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9"/>
          <p:cNvSpPr txBox="1"/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400"/>
              <a:buFont typeface="Twentieth Century"/>
              <a:buNone/>
            </a:pPr>
            <a:r>
              <a:rPr lang="en-US"/>
              <a:t>OUTCOMES AND APPEALS IN EMPLOYEE CASES</a:t>
            </a:r>
            <a:endParaRPr/>
          </a:p>
        </p:txBody>
      </p:sp>
      <p:sp>
        <p:nvSpPr>
          <p:cNvPr id="147" name="Google Shape;147;p9"/>
          <p:cNvSpPr txBox="1"/>
          <p:nvPr>
            <p:ph idx="1" type="body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1270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Determination is made using the preponderance of evidence standard.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Sanctions may include training, reassignment, or termination.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Parties may appeal based on procedural error, new evidence, or bias/conflict.</a:t>
            </a:r>
            <a:endParaRPr/>
          </a:p>
          <a:p>
            <a:pPr indent="-1270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000"/>
              <a:buChar char=" "/>
            </a:pPr>
            <a:r>
              <a:rPr lang="en-US"/>
              <a:t>Retaliation for participation in the process is prohibited.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Integral">
  <a:themeElements>
    <a:clrScheme name="Integral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</cp:coreProperties>
</file>